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558"/>
  </p:normalViewPr>
  <p:slideViewPr>
    <p:cSldViewPr snapToGrid="0">
      <p:cViewPr varScale="1">
        <p:scale>
          <a:sx n="109" d="100"/>
          <a:sy n="109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97114-0730-C549-8775-022000231614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929-4663-9E4B-80F4-8F7DCE85EEA0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66477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E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E9929-4663-9E4B-80F4-8F7DCE85EEA0}" type="slidenum">
              <a:rPr lang="en-EE" smtClean="0"/>
              <a:t>1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2180185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7896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65798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4284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84934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69262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569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517254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426239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15766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322267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799049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46BA7478-A19A-9540-9A96-0C096A7C5D2F}" type="datetimeFigureOut">
              <a:rPr lang="en-EE" smtClean="0"/>
              <a:t>14.03.2025</a:t>
            </a:fld>
            <a:endParaRPr lang="en-E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E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72F2BBF-1B21-DB40-B8F5-3DF71E2273FF}" type="slidenum">
              <a:rPr lang="en-EE" smtClean="0"/>
              <a:t>‹#›</a:t>
            </a:fld>
            <a:endParaRPr lang="en-EE"/>
          </a:p>
        </p:txBody>
      </p:sp>
    </p:spTree>
    <p:extLst>
      <p:ext uri="{BB962C8B-B14F-4D97-AF65-F5344CB8AC3E}">
        <p14:creationId xmlns:p14="http://schemas.microsoft.com/office/powerpoint/2010/main" val="10201023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hyperlink" Target="https://allisonhorst.github.io/palmerpenguins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A3171-FD04-01F0-D7AA-96A371FA0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9731" y="819891"/>
            <a:ext cx="5200379" cy="3566160"/>
          </a:xfrm>
        </p:spPr>
        <p:txBody>
          <a:bodyPr anchor="b">
            <a:normAutofit/>
          </a:bodyPr>
          <a:lstStyle/>
          <a:p>
            <a: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fa-IR" sz="4000" dirty="0"/>
              <a:t>همبستگی</a:t>
            </a:r>
            <a:endParaRPr lang="en-EE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1F0-0BC9-6CF2-E581-31B43DD52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148" y="4541113"/>
            <a:ext cx="5193323" cy="1572768"/>
          </a:xfrm>
        </p:spPr>
        <p:txBody>
          <a:bodyPr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sz="3600" b="1" i="0" dirty="0">
                <a:effectLst/>
                <a:latin typeface="CoFo Brilliant"/>
              </a:rPr>
              <a:t>Correlation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ED2E5-4EB0-56EF-135C-4D723B9B8348}"/>
              </a:ext>
            </a:extLst>
          </p:cNvPr>
          <p:cNvSpPr txBox="1"/>
          <p:nvPr/>
        </p:nvSpPr>
        <p:spPr>
          <a:xfrm>
            <a:off x="1534510" y="1219199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/>
              <a:t>فصل چهارم – درس اول</a:t>
            </a:r>
            <a:endParaRPr lang="en-E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3897BA-7716-F8B7-A96E-D40D0AFAF08C}"/>
              </a:ext>
            </a:extLst>
          </p:cNvPr>
          <p:cNvSpPr txBox="1"/>
          <p:nvPr/>
        </p:nvSpPr>
        <p:spPr>
          <a:xfrm>
            <a:off x="7090583" y="6293543"/>
            <a:ext cx="3034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fa-IR" dirty="0"/>
              <a:t>نام فصل : ساخت مدل های </a:t>
            </a:r>
            <a:r>
              <a:rPr lang="fa-IR" dirty="0" err="1"/>
              <a:t>رگرسیونی</a:t>
            </a:r>
            <a:endParaRPr lang="en-E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97BA73-FEEE-8CDC-5CCE-F4ACCAB13C05}"/>
              </a:ext>
            </a:extLst>
          </p:cNvPr>
          <p:cNvSpPr txBox="1"/>
          <p:nvPr/>
        </p:nvSpPr>
        <p:spPr>
          <a:xfrm>
            <a:off x="10373932" y="6298473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/>
              <a:t>دوره تحلیل داده</a:t>
            </a:r>
            <a:endParaRPr lang="en-EE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B5B8-F01E-7193-8857-5854BFE81E05}"/>
              </a:ext>
            </a:extLst>
          </p:cNvPr>
          <p:cNvSpPr txBox="1"/>
          <p:nvPr/>
        </p:nvSpPr>
        <p:spPr>
          <a:xfrm>
            <a:off x="414912" y="6378168"/>
            <a:ext cx="153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r" defTabSz="457200" rtl="1" eaLnBrk="1" latinLnBrk="0" hangingPunct="1"/>
            <a:r>
              <a:rPr lang="en-EE" dirty="0"/>
              <a:t>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0AD403-D9EC-2E56-0052-5FD330DFB65F}"/>
              </a:ext>
            </a:extLst>
          </p:cNvPr>
          <p:cNvSpPr txBox="1"/>
          <p:nvPr/>
        </p:nvSpPr>
        <p:spPr>
          <a:xfrm>
            <a:off x="2289157" y="6368586"/>
            <a:ext cx="3960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E" dirty="0"/>
              <a:t>Chapter: </a:t>
            </a:r>
            <a:r>
              <a:rPr lang="en-GB" sz="1800" b="0" i="0" dirty="0">
                <a:effectLst/>
                <a:latin typeface="Roboto" panose="02000000000000000000" pitchFamily="2" charset="0"/>
              </a:rPr>
              <a:t>Building Regression Models</a:t>
            </a:r>
            <a:endParaRPr lang="en-EE" dirty="0"/>
          </a:p>
        </p:txBody>
      </p:sp>
      <p:pic>
        <p:nvPicPr>
          <p:cNvPr id="11" name="Picture 10" descr="A logo on a black background&#10;&#10;Description automatically generated">
            <a:extLst>
              <a:ext uri="{FF2B5EF4-FFF2-40B4-BE49-F238E27FC236}">
                <a16:creationId xmlns:a16="http://schemas.microsoft.com/office/drawing/2014/main" id="{10A4E5C9-3ACB-4D76-D01F-CD6812496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878" y="-282493"/>
            <a:ext cx="7422986" cy="7422986"/>
          </a:xfrm>
          <a:prstGeom prst="rect">
            <a:avLst/>
          </a:prstGeom>
        </p:spPr>
      </p:pic>
      <p:pic>
        <p:nvPicPr>
          <p:cNvPr id="13" name="Picture 12" descr="A green and white logo&#10;&#10;AI-generated content may be incorrect.">
            <a:extLst>
              <a:ext uri="{FF2B5EF4-FFF2-40B4-BE49-F238E27FC236}">
                <a16:creationId xmlns:a16="http://schemas.microsoft.com/office/drawing/2014/main" id="{7F8CC7DB-120E-225F-6C8D-9ED1844D6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453" y="5960100"/>
            <a:ext cx="825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6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44DB224-0851-F923-5AEF-AC7F3F32D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2161"/>
            <a:ext cx="12192000" cy="6153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113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B97239-2685-48C8-8104-1D4E4E383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diagram of a length&#10;&#10;AI-generated content may be incorrect.">
            <a:extLst>
              <a:ext uri="{FF2B5EF4-FFF2-40B4-BE49-F238E27FC236}">
                <a16:creationId xmlns:a16="http://schemas.microsoft.com/office/drawing/2014/main" id="{55C35373-2E90-555F-12AD-FF81AE8B86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4575"/>
          <a:stretch/>
        </p:blipFill>
        <p:spPr>
          <a:xfrm>
            <a:off x="321734" y="321733"/>
            <a:ext cx="5674894" cy="3030842"/>
          </a:xfrm>
          <a:prstGeom prst="rect">
            <a:avLst/>
          </a:prstGeom>
        </p:spPr>
      </p:pic>
      <p:pic>
        <p:nvPicPr>
          <p:cNvPr id="9" name="Picture 8" descr="A logo on a black background&#10;&#10;Description automatically generated">
            <a:extLst>
              <a:ext uri="{FF2B5EF4-FFF2-40B4-BE49-F238E27FC236}">
                <a16:creationId xmlns:a16="http://schemas.microsoft.com/office/drawing/2014/main" id="{14017B63-59A5-455A-A92C-FF44D38A22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3" b="1799"/>
          <a:stretch/>
        </p:blipFill>
        <p:spPr>
          <a:xfrm>
            <a:off x="3159553" y="3514855"/>
            <a:ext cx="2837076" cy="2785951"/>
          </a:xfrm>
          <a:prstGeom prst="rect">
            <a:avLst/>
          </a:prstGeom>
        </p:spPr>
      </p:pic>
      <p:pic>
        <p:nvPicPr>
          <p:cNvPr id="3" name="Picture 2" descr="A diagram of a number of numbers&#10;&#10;AI-generated content may be incorrect.">
            <a:extLst>
              <a:ext uri="{FF2B5EF4-FFF2-40B4-BE49-F238E27FC236}">
                <a16:creationId xmlns:a16="http://schemas.microsoft.com/office/drawing/2014/main" id="{99BE3430-1072-D561-7A24-334524F49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096" y="511517"/>
            <a:ext cx="553117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74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BA3EC9-66B5-795D-0E52-373D8DF7E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B97239-2685-48C8-8104-1D4E4E383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bird with a black and orange beak&#10;&#10;AI-generated content may be incorrect.">
            <a:extLst>
              <a:ext uri="{FF2B5EF4-FFF2-40B4-BE49-F238E27FC236}">
                <a16:creationId xmlns:a16="http://schemas.microsoft.com/office/drawing/2014/main" id="{00318805-CE4C-2F4E-49D5-B88A25708A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26" r="4" b="4"/>
          <a:stretch/>
        </p:blipFill>
        <p:spPr>
          <a:xfrm>
            <a:off x="321734" y="321733"/>
            <a:ext cx="5674894" cy="3030842"/>
          </a:xfrm>
          <a:prstGeom prst="rect">
            <a:avLst/>
          </a:prstGeom>
        </p:spPr>
      </p:pic>
      <p:pic>
        <p:nvPicPr>
          <p:cNvPr id="9" name="Picture 8" descr="A logo on a black background&#10;&#10;Description automatically generated">
            <a:extLst>
              <a:ext uri="{FF2B5EF4-FFF2-40B4-BE49-F238E27FC236}">
                <a16:creationId xmlns:a16="http://schemas.microsoft.com/office/drawing/2014/main" id="{F6E3C0ED-A68A-E1D4-62C3-6016DB07E1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3" b="1799"/>
          <a:stretch/>
        </p:blipFill>
        <p:spPr>
          <a:xfrm>
            <a:off x="3159553" y="3514855"/>
            <a:ext cx="2837076" cy="2785951"/>
          </a:xfrm>
          <a:prstGeom prst="rect">
            <a:avLst/>
          </a:prstGeom>
        </p:spPr>
      </p:pic>
      <p:pic>
        <p:nvPicPr>
          <p:cNvPr id="4" name="Picture 3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0F639AB6-D65D-115C-6E30-57535F879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2443" y="631695"/>
            <a:ext cx="5387823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6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3-12 at 13.19.36">
            <a:hlinkClick r:id="" action="ppaction://media"/>
            <a:extLst>
              <a:ext uri="{FF2B5EF4-FFF2-40B4-BE49-F238E27FC236}">
                <a16:creationId xmlns:a16="http://schemas.microsoft.com/office/drawing/2014/main" id="{BFF60D5A-DA27-2F32-AF59-7A335F2DDA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7790" y="923447"/>
            <a:ext cx="5214257" cy="50111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367CED-617C-8ED8-2E53-ADCC69CF6F5A}"/>
              </a:ext>
            </a:extLst>
          </p:cNvPr>
          <p:cNvSpPr txBox="1"/>
          <p:nvPr/>
        </p:nvSpPr>
        <p:spPr>
          <a:xfrm>
            <a:off x="5867400" y="1350804"/>
            <a:ext cx="60740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000" dirty="0">
                <a:solidFill>
                  <a:schemeClr val="accent2">
                    <a:lumMod val="75000"/>
                  </a:schemeClr>
                </a:solidFill>
              </a:rPr>
              <a:t>همبستگی</a:t>
            </a:r>
            <a:r>
              <a:rPr lang="fa-IR" sz="2000" dirty="0"/>
              <a:t> میزان قدرت رابطه خطی بین دو متغیر را </a:t>
            </a:r>
            <a:r>
              <a:rPr lang="fa-IR" sz="2000" dirty="0" err="1"/>
              <a:t>اندازه‌گیری</a:t>
            </a:r>
            <a:r>
              <a:rPr lang="fa-IR" sz="2000" dirty="0"/>
              <a:t> </a:t>
            </a:r>
            <a:r>
              <a:rPr lang="fa-IR" sz="2000" dirty="0" err="1"/>
              <a:t>می‌کند</a:t>
            </a:r>
            <a:r>
              <a:rPr lang="fa-IR" sz="2000" dirty="0"/>
              <a:t>.</a:t>
            </a:r>
            <a:endParaRPr lang="en-EE" sz="2000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E1AB11CA-ABAD-4C01-4033-D0190230FFDE}"/>
              </a:ext>
            </a:extLst>
          </p:cNvPr>
          <p:cNvSpPr/>
          <p:nvPr/>
        </p:nvSpPr>
        <p:spPr>
          <a:xfrm>
            <a:off x="5812972" y="1027225"/>
            <a:ext cx="6106885" cy="1110343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E">
              <a:solidFill>
                <a:schemeClr val="tx1"/>
              </a:solidFill>
            </a:endParaRPr>
          </a:p>
        </p:txBody>
      </p:sp>
      <p:pic>
        <p:nvPicPr>
          <p:cNvPr id="7" name="Picture 6" descr="A logo on a black background&#10;&#10;Description automatically generated">
            <a:extLst>
              <a:ext uri="{FF2B5EF4-FFF2-40B4-BE49-F238E27FC236}">
                <a16:creationId xmlns:a16="http://schemas.microsoft.com/office/drawing/2014/main" id="{31B17018-F1D0-8227-B9B2-73A69E53733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-3" b="1799"/>
          <a:stretch/>
        </p:blipFill>
        <p:spPr>
          <a:xfrm>
            <a:off x="9354924" y="4200655"/>
            <a:ext cx="2837076" cy="278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6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9C4A1E0-B30B-4F81-873C-F77710333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32504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884BC28-8C65-4886-B01A-667342EB7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090" y="-3"/>
            <a:ext cx="4572000" cy="3867912"/>
          </a:xfrm>
          <a:custGeom>
            <a:avLst/>
            <a:gdLst>
              <a:gd name="connsiteX0" fmla="*/ 0 w 4572000"/>
              <a:gd name="connsiteY0" fmla="*/ 0 h 3867912"/>
              <a:gd name="connsiteX1" fmla="*/ 4572000 w 4572000"/>
              <a:gd name="connsiteY1" fmla="*/ 0 h 3867912"/>
              <a:gd name="connsiteX2" fmla="*/ 4572000 w 4572000"/>
              <a:gd name="connsiteY2" fmla="*/ 3704966 h 3867912"/>
              <a:gd name="connsiteX3" fmla="*/ 4409054 w 4572000"/>
              <a:gd name="connsiteY3" fmla="*/ 3867912 h 3867912"/>
              <a:gd name="connsiteX4" fmla="*/ 162946 w 4572000"/>
              <a:gd name="connsiteY4" fmla="*/ 3867912 h 3867912"/>
              <a:gd name="connsiteX5" fmla="*/ 0 w 4572000"/>
              <a:gd name="connsiteY5" fmla="*/ 3704966 h 3867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FC820FD-F8C0-4426-A38A-5B80A2E5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E1DAA296-54E3-4547-B36F-E8B353353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090" y="4405848"/>
            <a:ext cx="4572000" cy="2452159"/>
          </a:xfrm>
          <a:custGeom>
            <a:avLst/>
            <a:gdLst>
              <a:gd name="connsiteX0" fmla="*/ 162946 w 4572000"/>
              <a:gd name="connsiteY0" fmla="*/ 0 h 2452159"/>
              <a:gd name="connsiteX1" fmla="*/ 4409054 w 4572000"/>
              <a:gd name="connsiteY1" fmla="*/ 0 h 2452159"/>
              <a:gd name="connsiteX2" fmla="*/ 4572000 w 4572000"/>
              <a:gd name="connsiteY2" fmla="*/ 162946 h 2452159"/>
              <a:gd name="connsiteX3" fmla="*/ 4572000 w 4572000"/>
              <a:gd name="connsiteY3" fmla="*/ 2452159 h 2452159"/>
              <a:gd name="connsiteX4" fmla="*/ 0 w 4572000"/>
              <a:gd name="connsiteY4" fmla="*/ 2452159 h 2452159"/>
              <a:gd name="connsiteX5" fmla="*/ 0 w 4572000"/>
              <a:gd name="connsiteY5" fmla="*/ 162946 h 2452159"/>
              <a:gd name="connsiteX6" fmla="*/ 162946 w 4572000"/>
              <a:gd name="connsiteY6" fmla="*/ 0 h 2452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logo on a black background&#10;&#10;Description automatically generated">
            <a:extLst>
              <a:ext uri="{FF2B5EF4-FFF2-40B4-BE49-F238E27FC236}">
                <a16:creationId xmlns:a16="http://schemas.microsoft.com/office/drawing/2014/main" id="{B9541E5B-44FB-8078-C280-89A0F7964B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3" b="1799"/>
          <a:stretch/>
        </p:blipFill>
        <p:spPr>
          <a:xfrm>
            <a:off x="1016758" y="3487003"/>
            <a:ext cx="4278663" cy="4201566"/>
          </a:xfrm>
          <a:prstGeom prst="rect">
            <a:avLst/>
          </a:prstGeom>
        </p:spPr>
      </p:pic>
      <p:pic>
        <p:nvPicPr>
          <p:cNvPr id="4" name="Screen Recording 2025-03-12 at 15.19.40">
            <a:hlinkClick r:id="" action="ppaction://media"/>
            <a:extLst>
              <a:ext uri="{FF2B5EF4-FFF2-40B4-BE49-F238E27FC236}">
                <a16:creationId xmlns:a16="http://schemas.microsoft.com/office/drawing/2014/main" id="{230168BD-FAC8-0C3D-62ED-9211A0EB34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71274" y="306838"/>
            <a:ext cx="5963328" cy="624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28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creen Recording 2025-03-12 at 15.39.30">
            <a:hlinkClick r:id="" action="ppaction://media"/>
            <a:extLst>
              <a:ext uri="{FF2B5EF4-FFF2-40B4-BE49-F238E27FC236}">
                <a16:creationId xmlns:a16="http://schemas.microsoft.com/office/drawing/2014/main" id="{C04C3CE2-FE9D-F3EC-52C9-97125C0834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0670" y="1438021"/>
            <a:ext cx="8600402" cy="5419979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FBD5-F026-54E8-A0B0-C1E50315FF9B}"/>
              </a:ext>
            </a:extLst>
          </p:cNvPr>
          <p:cNvSpPr txBox="1"/>
          <p:nvPr/>
        </p:nvSpPr>
        <p:spPr>
          <a:xfrm>
            <a:off x="8269755" y="6326682"/>
            <a:ext cx="4002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__coFoBrilliantFont_744ae2"/>
                <a:hlinkClick r:id="rId5"/>
              </a:rPr>
              <a:t>https://allisonhorst.github.io/palmerpenguins</a:t>
            </a:r>
            <a:endParaRPr lang="en-EE" sz="1600" dirty="0"/>
          </a:p>
        </p:txBody>
      </p:sp>
    </p:spTree>
    <p:extLst>
      <p:ext uri="{BB962C8B-B14F-4D97-AF65-F5344CB8AC3E}">
        <p14:creationId xmlns:p14="http://schemas.microsoft.com/office/powerpoint/2010/main" val="3806327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9D1FD2A-2BBA-4B7A-80E4-09314FE25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81170544-9F1F-D515-A728-CD85106642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071" r="3" b="14885"/>
          <a:stretch/>
        </p:blipFill>
        <p:spPr>
          <a:xfrm>
            <a:off x="321731" y="557189"/>
            <a:ext cx="7086768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5121</TotalTime>
  <Words>46</Words>
  <Application>Microsoft Macintosh PowerPoint</Application>
  <PresentationFormat>Widescreen</PresentationFormat>
  <Paragraphs>10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__coFoBrilliantFont_744ae2</vt:lpstr>
      <vt:lpstr>Aptos</vt:lpstr>
      <vt:lpstr>Aptos Display</vt:lpstr>
      <vt:lpstr>Arial</vt:lpstr>
      <vt:lpstr>CoFo Brilliant</vt:lpstr>
      <vt:lpstr>Roboto</vt:lpstr>
      <vt:lpstr>Office Theme</vt:lpstr>
      <vt:lpstr>همبستگی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Mohammadhossein Bagheri</dc:creator>
  <cp:lastModifiedBy>Mohammadhossein Bagheri</cp:lastModifiedBy>
  <cp:revision>36</cp:revision>
  <dcterms:created xsi:type="dcterms:W3CDTF">2024-11-14T17:21:55Z</dcterms:created>
  <dcterms:modified xsi:type="dcterms:W3CDTF">2025-03-14T17:46:29Z</dcterms:modified>
</cp:coreProperties>
</file>

<file path=docProps/thumbnail.jpeg>
</file>